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71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3" r:id="rId12"/>
    <p:sldId id="274" r:id="rId13"/>
    <p:sldId id="275" r:id="rId14"/>
    <p:sldId id="284" r:id="rId15"/>
    <p:sldId id="276" r:id="rId16"/>
    <p:sldId id="278" r:id="rId17"/>
    <p:sldId id="279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38A18E-366C-0F42-805B-18D9F0351CF6}" type="doc">
      <dgm:prSet loTypeId="urn:microsoft.com/office/officeart/2009/3/layout/StepUpProcess" loCatId="" qsTypeId="urn:microsoft.com/office/officeart/2005/8/quickstyle/simple4" qsCatId="simple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B48223C4-8C69-C94F-A981-C2B91BEACA6C}">
      <dgm:prSet phldrT="[Text]"/>
      <dgm:spPr/>
      <dgm:t>
        <a:bodyPr/>
        <a:lstStyle/>
        <a:p>
          <a:r>
            <a:rPr lang="en-US" dirty="0" smtClean="0"/>
            <a:t>Teacher Reflective Practice</a:t>
          </a:r>
          <a:endParaRPr lang="en-US" dirty="0"/>
        </a:p>
      </dgm:t>
    </dgm:pt>
    <dgm:pt modelId="{113817EA-4AF6-B245-A3C6-1BD980099D78}" type="parTrans" cxnId="{454972E3-8FE3-5B45-B933-3E0282D477E8}">
      <dgm:prSet/>
      <dgm:spPr/>
      <dgm:t>
        <a:bodyPr/>
        <a:lstStyle/>
        <a:p>
          <a:endParaRPr lang="en-US"/>
        </a:p>
      </dgm:t>
    </dgm:pt>
    <dgm:pt modelId="{CAC9C64D-6F1C-F940-BCA1-06BCBA80BC5B}" type="sibTrans" cxnId="{454972E3-8FE3-5B45-B933-3E0282D477E8}">
      <dgm:prSet/>
      <dgm:spPr/>
      <dgm:t>
        <a:bodyPr/>
        <a:lstStyle/>
        <a:p>
          <a:endParaRPr lang="en-US"/>
        </a:p>
      </dgm:t>
    </dgm:pt>
    <dgm:pt modelId="{F2021112-1153-4D46-87C4-6F7D13F4AB09}">
      <dgm:prSet phldrT="[Text]"/>
      <dgm:spPr/>
      <dgm:t>
        <a:bodyPr/>
        <a:lstStyle/>
        <a:p>
          <a:r>
            <a:rPr lang="en-US" dirty="0" smtClean="0"/>
            <a:t>Teacher Pedagogical Skill</a:t>
          </a:r>
          <a:endParaRPr lang="en-US" dirty="0"/>
        </a:p>
      </dgm:t>
    </dgm:pt>
    <dgm:pt modelId="{4CFA8926-8EFB-444D-BDC0-3A794AD107FC}" type="parTrans" cxnId="{C4FB07FB-AE03-6649-B5B8-11D5FADB3D21}">
      <dgm:prSet/>
      <dgm:spPr/>
      <dgm:t>
        <a:bodyPr/>
        <a:lstStyle/>
        <a:p>
          <a:endParaRPr lang="en-US"/>
        </a:p>
      </dgm:t>
    </dgm:pt>
    <dgm:pt modelId="{38428647-823B-DD4E-88C0-0B823DD662DC}" type="sibTrans" cxnId="{C4FB07FB-AE03-6649-B5B8-11D5FADB3D21}">
      <dgm:prSet/>
      <dgm:spPr/>
      <dgm:t>
        <a:bodyPr/>
        <a:lstStyle/>
        <a:p>
          <a:endParaRPr lang="en-US"/>
        </a:p>
      </dgm:t>
    </dgm:pt>
    <dgm:pt modelId="{79C9A93A-2F86-694B-BB5A-3189B0EFC222}">
      <dgm:prSet phldrT="[Text]"/>
      <dgm:spPr/>
      <dgm:t>
        <a:bodyPr/>
        <a:lstStyle/>
        <a:p>
          <a:r>
            <a:rPr lang="en-US" dirty="0" smtClean="0"/>
            <a:t>Student Achievement</a:t>
          </a:r>
          <a:endParaRPr lang="en-US" dirty="0"/>
        </a:p>
      </dgm:t>
    </dgm:pt>
    <dgm:pt modelId="{65802A91-B64F-5143-8D55-B8551CB3A7DF}" type="parTrans" cxnId="{3BF2946A-1D3F-884F-BC14-934E1C02E272}">
      <dgm:prSet/>
      <dgm:spPr/>
      <dgm:t>
        <a:bodyPr/>
        <a:lstStyle/>
        <a:p>
          <a:endParaRPr lang="en-US"/>
        </a:p>
      </dgm:t>
    </dgm:pt>
    <dgm:pt modelId="{41127CA5-EB15-E641-A294-A5BCC263D02F}" type="sibTrans" cxnId="{3BF2946A-1D3F-884F-BC14-934E1C02E272}">
      <dgm:prSet/>
      <dgm:spPr/>
      <dgm:t>
        <a:bodyPr/>
        <a:lstStyle/>
        <a:p>
          <a:endParaRPr lang="en-US"/>
        </a:p>
      </dgm:t>
    </dgm:pt>
    <dgm:pt modelId="{7BB6E0E8-802F-4944-AAA4-00CE8234C3CC}" type="pres">
      <dgm:prSet presAssocID="{5438A18E-366C-0F42-805B-18D9F0351CF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E6300E51-EE9D-A947-8325-0F18741E6BBB}" type="pres">
      <dgm:prSet presAssocID="{B48223C4-8C69-C94F-A981-C2B91BEACA6C}" presName="composite" presStyleCnt="0"/>
      <dgm:spPr/>
    </dgm:pt>
    <dgm:pt modelId="{777A5AB7-1B87-D646-A26C-2BCF5725CF6C}" type="pres">
      <dgm:prSet presAssocID="{B48223C4-8C69-C94F-A981-C2B91BEACA6C}" presName="LShape" presStyleLbl="alignNode1" presStyleIdx="0" presStyleCnt="5"/>
      <dgm:spPr/>
    </dgm:pt>
    <dgm:pt modelId="{70CFA6F4-A57F-6443-865B-30F117FBD992}" type="pres">
      <dgm:prSet presAssocID="{B48223C4-8C69-C94F-A981-C2B91BEACA6C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B8267A-A4B9-DB4A-B95D-3992AEBF7448}" type="pres">
      <dgm:prSet presAssocID="{B48223C4-8C69-C94F-A981-C2B91BEACA6C}" presName="Triangle" presStyleLbl="alignNode1" presStyleIdx="1" presStyleCnt="5"/>
      <dgm:spPr/>
    </dgm:pt>
    <dgm:pt modelId="{F15BBAE1-0407-6B4A-8D17-3C413EA23DEF}" type="pres">
      <dgm:prSet presAssocID="{CAC9C64D-6F1C-F940-BCA1-06BCBA80BC5B}" presName="sibTrans" presStyleCnt="0"/>
      <dgm:spPr/>
    </dgm:pt>
    <dgm:pt modelId="{1934EFFF-F958-0342-B1FD-DF6531A9CB10}" type="pres">
      <dgm:prSet presAssocID="{CAC9C64D-6F1C-F940-BCA1-06BCBA80BC5B}" presName="space" presStyleCnt="0"/>
      <dgm:spPr/>
    </dgm:pt>
    <dgm:pt modelId="{C5CA0F75-C399-5C43-9B25-A4BEC1725DE7}" type="pres">
      <dgm:prSet presAssocID="{F2021112-1153-4D46-87C4-6F7D13F4AB09}" presName="composite" presStyleCnt="0"/>
      <dgm:spPr/>
    </dgm:pt>
    <dgm:pt modelId="{05622E11-0F85-804C-8220-395768EE88E4}" type="pres">
      <dgm:prSet presAssocID="{F2021112-1153-4D46-87C4-6F7D13F4AB09}" presName="LShape" presStyleLbl="alignNode1" presStyleIdx="2" presStyleCnt="5"/>
      <dgm:spPr/>
    </dgm:pt>
    <dgm:pt modelId="{150496E9-728B-B946-BBE8-A6527947A1EC}" type="pres">
      <dgm:prSet presAssocID="{F2021112-1153-4D46-87C4-6F7D13F4AB09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2E4EB-C5A3-CE46-8110-3FED9D13D1EB}" type="pres">
      <dgm:prSet presAssocID="{F2021112-1153-4D46-87C4-6F7D13F4AB09}" presName="Triangle" presStyleLbl="alignNode1" presStyleIdx="3" presStyleCnt="5"/>
      <dgm:spPr/>
    </dgm:pt>
    <dgm:pt modelId="{323D7A81-D4D6-A645-B8FD-29E3A90C1554}" type="pres">
      <dgm:prSet presAssocID="{38428647-823B-DD4E-88C0-0B823DD662DC}" presName="sibTrans" presStyleCnt="0"/>
      <dgm:spPr/>
    </dgm:pt>
    <dgm:pt modelId="{C2C01C17-0868-EF44-91CF-555220A58EF9}" type="pres">
      <dgm:prSet presAssocID="{38428647-823B-DD4E-88C0-0B823DD662DC}" presName="space" presStyleCnt="0"/>
      <dgm:spPr/>
    </dgm:pt>
    <dgm:pt modelId="{D4E9F618-1303-A948-B440-C3AC83BDD6A4}" type="pres">
      <dgm:prSet presAssocID="{79C9A93A-2F86-694B-BB5A-3189B0EFC222}" presName="composite" presStyleCnt="0"/>
      <dgm:spPr/>
    </dgm:pt>
    <dgm:pt modelId="{43CEC5D4-6AD6-4E49-AF61-A8632A78E6DC}" type="pres">
      <dgm:prSet presAssocID="{79C9A93A-2F86-694B-BB5A-3189B0EFC222}" presName="LShape" presStyleLbl="alignNode1" presStyleIdx="4" presStyleCnt="5"/>
      <dgm:spPr/>
    </dgm:pt>
    <dgm:pt modelId="{E398D580-6D31-4D44-862E-B0343D11F88E}" type="pres">
      <dgm:prSet presAssocID="{79C9A93A-2F86-694B-BB5A-3189B0EFC222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3AA7F6-1096-3A4F-9492-F853B8C2DE94}" type="presOf" srcId="{79C9A93A-2F86-694B-BB5A-3189B0EFC222}" destId="{E398D580-6D31-4D44-862E-B0343D11F88E}" srcOrd="0" destOrd="0" presId="urn:microsoft.com/office/officeart/2009/3/layout/StepUpProcess"/>
    <dgm:cxn modelId="{3BF2946A-1D3F-884F-BC14-934E1C02E272}" srcId="{5438A18E-366C-0F42-805B-18D9F0351CF6}" destId="{79C9A93A-2F86-694B-BB5A-3189B0EFC222}" srcOrd="2" destOrd="0" parTransId="{65802A91-B64F-5143-8D55-B8551CB3A7DF}" sibTransId="{41127CA5-EB15-E641-A294-A5BCC263D02F}"/>
    <dgm:cxn modelId="{C4FB07FB-AE03-6649-B5B8-11D5FADB3D21}" srcId="{5438A18E-366C-0F42-805B-18D9F0351CF6}" destId="{F2021112-1153-4D46-87C4-6F7D13F4AB09}" srcOrd="1" destOrd="0" parTransId="{4CFA8926-8EFB-444D-BDC0-3A794AD107FC}" sibTransId="{38428647-823B-DD4E-88C0-0B823DD662DC}"/>
    <dgm:cxn modelId="{F8612E1E-E9E7-C44A-A623-45E654404E34}" type="presOf" srcId="{5438A18E-366C-0F42-805B-18D9F0351CF6}" destId="{7BB6E0E8-802F-4944-AAA4-00CE8234C3CC}" srcOrd="0" destOrd="0" presId="urn:microsoft.com/office/officeart/2009/3/layout/StepUpProcess"/>
    <dgm:cxn modelId="{68029249-FD30-5144-B521-00D0416C12D2}" type="presOf" srcId="{F2021112-1153-4D46-87C4-6F7D13F4AB09}" destId="{150496E9-728B-B946-BBE8-A6527947A1EC}" srcOrd="0" destOrd="0" presId="urn:microsoft.com/office/officeart/2009/3/layout/StepUpProcess"/>
    <dgm:cxn modelId="{454972E3-8FE3-5B45-B933-3E0282D477E8}" srcId="{5438A18E-366C-0F42-805B-18D9F0351CF6}" destId="{B48223C4-8C69-C94F-A981-C2B91BEACA6C}" srcOrd="0" destOrd="0" parTransId="{113817EA-4AF6-B245-A3C6-1BD980099D78}" sibTransId="{CAC9C64D-6F1C-F940-BCA1-06BCBA80BC5B}"/>
    <dgm:cxn modelId="{8CC292CC-E7B1-5342-B239-9AD2943379D8}" type="presOf" srcId="{B48223C4-8C69-C94F-A981-C2B91BEACA6C}" destId="{70CFA6F4-A57F-6443-865B-30F117FBD992}" srcOrd="0" destOrd="0" presId="urn:microsoft.com/office/officeart/2009/3/layout/StepUpProcess"/>
    <dgm:cxn modelId="{45A8261F-1B71-9C48-BE6C-B1E4AFBE6A37}" type="presParOf" srcId="{7BB6E0E8-802F-4944-AAA4-00CE8234C3CC}" destId="{E6300E51-EE9D-A947-8325-0F18741E6BBB}" srcOrd="0" destOrd="0" presId="urn:microsoft.com/office/officeart/2009/3/layout/StepUpProcess"/>
    <dgm:cxn modelId="{59DC1BC5-0828-9D49-969E-6B06A1F7A9A3}" type="presParOf" srcId="{E6300E51-EE9D-A947-8325-0F18741E6BBB}" destId="{777A5AB7-1B87-D646-A26C-2BCF5725CF6C}" srcOrd="0" destOrd="0" presId="urn:microsoft.com/office/officeart/2009/3/layout/StepUpProcess"/>
    <dgm:cxn modelId="{F3353DDC-B4E6-9B45-BB36-1DF29DA170EC}" type="presParOf" srcId="{E6300E51-EE9D-A947-8325-0F18741E6BBB}" destId="{70CFA6F4-A57F-6443-865B-30F117FBD992}" srcOrd="1" destOrd="0" presId="urn:microsoft.com/office/officeart/2009/3/layout/StepUpProcess"/>
    <dgm:cxn modelId="{9EEB2478-0F5B-2146-8895-8B747F24DA59}" type="presParOf" srcId="{E6300E51-EE9D-A947-8325-0F18741E6BBB}" destId="{81B8267A-A4B9-DB4A-B95D-3992AEBF7448}" srcOrd="2" destOrd="0" presId="urn:microsoft.com/office/officeart/2009/3/layout/StepUpProcess"/>
    <dgm:cxn modelId="{95F14F96-30F1-164D-8AC3-CFFB538BEC14}" type="presParOf" srcId="{7BB6E0E8-802F-4944-AAA4-00CE8234C3CC}" destId="{F15BBAE1-0407-6B4A-8D17-3C413EA23DEF}" srcOrd="1" destOrd="0" presId="urn:microsoft.com/office/officeart/2009/3/layout/StepUpProcess"/>
    <dgm:cxn modelId="{E2516F51-7A7E-E242-8AB3-18A93E51F1E5}" type="presParOf" srcId="{F15BBAE1-0407-6B4A-8D17-3C413EA23DEF}" destId="{1934EFFF-F958-0342-B1FD-DF6531A9CB10}" srcOrd="0" destOrd="0" presId="urn:microsoft.com/office/officeart/2009/3/layout/StepUpProcess"/>
    <dgm:cxn modelId="{3B53D0AE-5CF6-9240-AB05-062BC029B4B2}" type="presParOf" srcId="{7BB6E0E8-802F-4944-AAA4-00CE8234C3CC}" destId="{C5CA0F75-C399-5C43-9B25-A4BEC1725DE7}" srcOrd="2" destOrd="0" presId="urn:microsoft.com/office/officeart/2009/3/layout/StepUpProcess"/>
    <dgm:cxn modelId="{8F42F1F3-BC24-1344-AC7B-32F4319D76C7}" type="presParOf" srcId="{C5CA0F75-C399-5C43-9B25-A4BEC1725DE7}" destId="{05622E11-0F85-804C-8220-395768EE88E4}" srcOrd="0" destOrd="0" presId="urn:microsoft.com/office/officeart/2009/3/layout/StepUpProcess"/>
    <dgm:cxn modelId="{854337F7-AB4B-BF40-AA2D-AB3115BA2CAF}" type="presParOf" srcId="{C5CA0F75-C399-5C43-9B25-A4BEC1725DE7}" destId="{150496E9-728B-B946-BBE8-A6527947A1EC}" srcOrd="1" destOrd="0" presId="urn:microsoft.com/office/officeart/2009/3/layout/StepUpProcess"/>
    <dgm:cxn modelId="{AB545FA1-6932-2244-97DB-ACB9F14FDBCA}" type="presParOf" srcId="{C5CA0F75-C399-5C43-9B25-A4BEC1725DE7}" destId="{5722E4EB-C5A3-CE46-8110-3FED9D13D1EB}" srcOrd="2" destOrd="0" presId="urn:microsoft.com/office/officeart/2009/3/layout/StepUpProcess"/>
    <dgm:cxn modelId="{0F29F2C5-48DC-034F-BCBB-E70D7ED9EA81}" type="presParOf" srcId="{7BB6E0E8-802F-4944-AAA4-00CE8234C3CC}" destId="{323D7A81-D4D6-A645-B8FD-29E3A90C1554}" srcOrd="3" destOrd="0" presId="urn:microsoft.com/office/officeart/2009/3/layout/StepUpProcess"/>
    <dgm:cxn modelId="{9B8B7C98-88EA-5C45-9879-E66E3720AE79}" type="presParOf" srcId="{323D7A81-D4D6-A645-B8FD-29E3A90C1554}" destId="{C2C01C17-0868-EF44-91CF-555220A58EF9}" srcOrd="0" destOrd="0" presId="urn:microsoft.com/office/officeart/2009/3/layout/StepUpProcess"/>
    <dgm:cxn modelId="{DFAD904E-4A7F-124D-8EC2-5A24EB42BD2D}" type="presParOf" srcId="{7BB6E0E8-802F-4944-AAA4-00CE8234C3CC}" destId="{D4E9F618-1303-A948-B440-C3AC83BDD6A4}" srcOrd="4" destOrd="0" presId="urn:microsoft.com/office/officeart/2009/3/layout/StepUpProcess"/>
    <dgm:cxn modelId="{65C71C80-E7D3-A34D-8F51-FB247FF14FDB}" type="presParOf" srcId="{D4E9F618-1303-A948-B440-C3AC83BDD6A4}" destId="{43CEC5D4-6AD6-4E49-AF61-A8632A78E6DC}" srcOrd="0" destOrd="0" presId="urn:microsoft.com/office/officeart/2009/3/layout/StepUpProcess"/>
    <dgm:cxn modelId="{3AA44884-FDCD-CB4F-B510-BE6DBB439AC0}" type="presParOf" srcId="{D4E9F618-1303-A948-B440-C3AC83BDD6A4}" destId="{E398D580-6D31-4D44-862E-B0343D11F88E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A5AB7-1B87-D646-A26C-2BCF5725CF6C}">
      <dsp:nvSpPr>
        <dsp:cNvPr id="0" name=""/>
        <dsp:cNvSpPr/>
      </dsp:nvSpPr>
      <dsp:spPr>
        <a:xfrm rot="5400000">
          <a:off x="513948" y="1312414"/>
          <a:ext cx="1538357" cy="25597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CFA6F4-A57F-6443-865B-30F117FBD992}">
      <dsp:nvSpPr>
        <dsp:cNvPr id="0" name=""/>
        <dsp:cNvSpPr/>
      </dsp:nvSpPr>
      <dsp:spPr>
        <a:xfrm>
          <a:off x="257157" y="2077240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Teacher Reflective Practice</a:t>
          </a:r>
          <a:endParaRPr lang="en-US" sz="3000" kern="1200" dirty="0"/>
        </a:p>
      </dsp:txBody>
      <dsp:txXfrm>
        <a:off x="257157" y="2077240"/>
        <a:ext cx="2310994" cy="2025722"/>
      </dsp:txXfrm>
    </dsp:sp>
    <dsp:sp modelId="{81B8267A-A4B9-DB4A-B95D-3992AEBF7448}">
      <dsp:nvSpPr>
        <dsp:cNvPr id="0" name=""/>
        <dsp:cNvSpPr/>
      </dsp:nvSpPr>
      <dsp:spPr>
        <a:xfrm>
          <a:off x="2132115" y="1123959"/>
          <a:ext cx="436036" cy="436036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622E11-0F85-804C-8220-395768EE88E4}">
      <dsp:nvSpPr>
        <dsp:cNvPr id="0" name=""/>
        <dsp:cNvSpPr/>
      </dsp:nvSpPr>
      <dsp:spPr>
        <a:xfrm rot="5400000">
          <a:off x="3343056" y="612348"/>
          <a:ext cx="1538357" cy="25597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0496E9-728B-B946-BBE8-A6527947A1EC}">
      <dsp:nvSpPr>
        <dsp:cNvPr id="0" name=""/>
        <dsp:cNvSpPr/>
      </dsp:nvSpPr>
      <dsp:spPr>
        <a:xfrm>
          <a:off x="3086266" y="1377174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Teacher Pedagogical Skill</a:t>
          </a:r>
          <a:endParaRPr lang="en-US" sz="3000" kern="1200" dirty="0"/>
        </a:p>
      </dsp:txBody>
      <dsp:txXfrm>
        <a:off x="3086266" y="1377174"/>
        <a:ext cx="2310994" cy="2025722"/>
      </dsp:txXfrm>
    </dsp:sp>
    <dsp:sp modelId="{5722E4EB-C5A3-CE46-8110-3FED9D13D1EB}">
      <dsp:nvSpPr>
        <dsp:cNvPr id="0" name=""/>
        <dsp:cNvSpPr/>
      </dsp:nvSpPr>
      <dsp:spPr>
        <a:xfrm>
          <a:off x="4961224" y="423894"/>
          <a:ext cx="436036" cy="436036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CEC5D4-6AD6-4E49-AF61-A8632A78E6DC}">
      <dsp:nvSpPr>
        <dsp:cNvPr id="0" name=""/>
        <dsp:cNvSpPr/>
      </dsp:nvSpPr>
      <dsp:spPr>
        <a:xfrm rot="5400000">
          <a:off x="6172165" y="-87716"/>
          <a:ext cx="1538357" cy="25597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98D580-6D31-4D44-862E-B0343D11F88E}">
      <dsp:nvSpPr>
        <dsp:cNvPr id="0" name=""/>
        <dsp:cNvSpPr/>
      </dsp:nvSpPr>
      <dsp:spPr>
        <a:xfrm>
          <a:off x="5915374" y="677109"/>
          <a:ext cx="2310994" cy="20257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Student Achievement</a:t>
          </a:r>
          <a:endParaRPr lang="en-US" sz="3000" kern="1200" dirty="0"/>
        </a:p>
      </dsp:txBody>
      <dsp:txXfrm>
        <a:off x="5915374" y="677109"/>
        <a:ext cx="2310994" cy="20257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07DD3-7818-5C41-9182-15EDEE018139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6C5FD-E8F2-E741-825E-37B9C071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50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5063" y="708025"/>
            <a:ext cx="4610100" cy="3457575"/>
          </a:xfrm>
          <a:solidFill>
            <a:srgbClr val="FFFFFF"/>
          </a:solidFill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65079" y="8635771"/>
            <a:ext cx="3015135" cy="50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defTabSz="930275"/>
            <a:fld id="{89ECDDDF-BD0F-C940-976B-45CEBF2ABA31}" type="slidenum">
              <a:rPr lang="en-US" sz="1300">
                <a:ea typeface="ＭＳ Ｐゴシック" charset="-128"/>
                <a:cs typeface="ＭＳ Ｐゴシック" charset="-128"/>
              </a:rPr>
              <a:pPr algn="r" defTabSz="930275"/>
              <a:t>3</a:t>
            </a:fld>
            <a:endParaRPr lang="en-US" sz="13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423AC87-2D06-174A-8CA8-2AA2F15DCA14}" type="slidenum">
              <a:rPr lang="en-US" sz="1200"/>
              <a:pPr eaLnBrk="1" hangingPunct="1"/>
              <a:t>15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These are professions that have on-the-spot decisions and adaptations…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Recently, I took my</a:t>
            </a:r>
            <a:r>
              <a:rPr lang="en-US" baseline="0" dirty="0" smtClean="0"/>
              <a:t> car to the mechanic….I explained what I thought was the problem…He hooked it up to the diagnostics, he replaced the part.  It didn’t work….they conversed with one another, tried it, and fixed it.  He used reflective practice.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0748EB-87C1-3347-9741-28D2CDE22A3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>
                <a:latin typeface="Arial" charset="0"/>
              </a:rPr>
              <a:t>Up out of seats, find someone you don’t know talk about the first question.  The questions that surround this statement come up (and then disappear) one at a time.  </a:t>
            </a:r>
          </a:p>
          <a:p>
            <a:r>
              <a:rPr lang="en-US">
                <a:latin typeface="Arial" charset="0"/>
              </a:rPr>
              <a:t>These are not intended to be rhetorical, but to be discussed standing up, with three “new friends”…with some feedback to the larger group. 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EA7F61-EFD8-0E48-9E85-0D8841A39B9C}" type="slidenum">
              <a:rPr lang="en-US">
                <a:latin typeface="Arial" pitchFamily="-110" charset="0"/>
              </a:rPr>
              <a:pPr>
                <a:defRPr/>
              </a:pPr>
              <a:t>7</a:t>
            </a:fld>
            <a:endParaRPr lang="en-US" dirty="0">
              <a:latin typeface="Arial" pitchFamily="-110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r>
              <a:rPr lang="en-US">
                <a:latin typeface="Arial" charset="0"/>
              </a:rPr>
              <a:t>Take your last “new friend” from the last discussion and connect with another pair.  Then discussion and feedback to the larger group.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US">
                <a:latin typeface="Arial" charset="0"/>
              </a:rPr>
              <a:t>“Expertise” = top 2%.   “Deliberate practice” – the 10 year/10,000 hour rule.</a:t>
            </a:r>
          </a:p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E64206-9EE9-7A42-BB67-C6C925135916}" type="slidenum">
              <a:rPr lang="en-US">
                <a:latin typeface="Arial" pitchFamily="-110" charset="0"/>
              </a:rPr>
              <a:pPr>
                <a:defRPr/>
              </a:pPr>
              <a:t>8</a:t>
            </a:fld>
            <a:endParaRPr lang="en-US" dirty="0">
              <a:latin typeface="Arial" pitchFamily="-110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>
                <a:latin typeface="Arial" charset="0"/>
              </a:rPr>
              <a:t>Correlation</a:t>
            </a:r>
            <a:r>
              <a:rPr lang="en-US" baseline="0" dirty="0" smtClean="0">
                <a:latin typeface="Arial" charset="0"/>
              </a:rPr>
              <a:t> is 20 percentile </a:t>
            </a:r>
            <a:r>
              <a:rPr lang="en-US" baseline="0" dirty="0" err="1" smtClean="0">
                <a:latin typeface="Arial" charset="0"/>
              </a:rPr>
              <a:t>pt</a:t>
            </a:r>
            <a:r>
              <a:rPr lang="en-US" baseline="0" dirty="0" smtClean="0">
                <a:latin typeface="Arial" charset="0"/>
              </a:rPr>
              <a:t> gain in pedagogical skill to 8%ile gain in student achievement….therefore over ten years (or any period of time) you can estimate to student achievement will be impacted. Technical note 1 &amp; 7 in DLTW.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Probably </a:t>
            </a:r>
            <a:r>
              <a:rPr lang="en-US" dirty="0">
                <a:latin typeface="Arial" charset="0"/>
              </a:rPr>
              <a:t>a good time to use the George Box assertion that all mathematical models are false, but some are useful.  Models are mirrors of reality.  This is a teacher starting at the 50% of skillfulness. Board certified teachers?  It’s a lot of work, and very honorable.  If every teacher increased two percentile points in pedagogical skill, increases student achievement. Allow teachers to select what they need to getter at. I think teachers would be more amenable to feedback when they are working on things specific to them.  The whole culture changes, it’s not a gotcha feeling. 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2238EAD-3363-0F45-9D70-B257DCA4083E}" type="slidenum">
              <a:rPr lang="en-US">
                <a:latin typeface="Arial" pitchFamily="-110" charset="0"/>
              </a:rPr>
              <a:pPr>
                <a:defRPr/>
              </a:pPr>
              <a:t>9</a:t>
            </a:fld>
            <a:endParaRPr lang="en-US">
              <a:latin typeface="Arial" pitchFamily="-110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Unless otherwise indicated, anything in quotations on the following slides are from Effective Supervision: Applying the Art and Science of Teaching.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3A8FD-6D6F-8048-AE18-EA947FCBDA0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A86A49-A2B2-C041-A5B4-57B23D93E1ED}" type="slidenum">
              <a:rPr lang="en-US" sz="1200"/>
              <a:pPr eaLnBrk="1" hangingPunct="1"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74AA51-5233-8849-89A4-8D07BFDADBB0}" type="slidenum">
              <a:rPr lang="en-US" sz="1200"/>
              <a:pPr eaLnBrk="1" hangingPunct="1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512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29057" indent="-280406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2162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70276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18927" indent="-224325" defTabSz="914437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757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6227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6487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13528" indent="-224325" defTabSz="914437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7016990-7C90-7B43-805D-E3A43A2A8739}" type="slidenum">
              <a:rPr lang="en-US" sz="1200"/>
              <a:pPr eaLnBrk="1" hangingPunct="1"/>
              <a:t>13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66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69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931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6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1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20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187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49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01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2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CE2D7-4FFD-4D43-8F51-3D8E46FC0C1C}" type="datetimeFigureOut">
              <a:rPr lang="en-US" smtClean="0"/>
              <a:t>10/18/13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F9460-68DF-104E-BEC4-08539068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5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Centennial Public Schools Instructional 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Toby Boss</a:t>
            </a:r>
          </a:p>
          <a:p>
            <a:r>
              <a:rPr lang="en-US" dirty="0" smtClean="0"/>
              <a:t>Jill Johnson</a:t>
            </a:r>
          </a:p>
          <a:p>
            <a:r>
              <a:rPr lang="en-US" dirty="0" smtClean="0"/>
              <a:t>Lenny </a:t>
            </a:r>
            <a:r>
              <a:rPr lang="en-US" dirty="0" err="1" smtClean="0"/>
              <a:t>VerMaas</a:t>
            </a:r>
            <a:endParaRPr lang="en-US" dirty="0" smtClean="0"/>
          </a:p>
          <a:p>
            <a:r>
              <a:rPr lang="en-US" dirty="0" smtClean="0"/>
              <a:t>ESU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22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6858000"/>
          </a:xfrm>
          <a:solidFill>
            <a:srgbClr val="00000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</a:br>
            <a: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</a:br>
            <a: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  <a:t>	</a:t>
            </a: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“…it is reasonable to expect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	all teachers to increase their 	expertise from year to year.” </a:t>
            </a:r>
            <a:r>
              <a:rPr lang="en-US" sz="5500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 sz="5500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 sz="8000">
                <a:solidFill>
                  <a:srgbClr val="FEC60B"/>
                </a:solidFill>
                <a:latin typeface="Frutiger LT 45 Light" charset="0"/>
                <a:ea typeface="ＭＳ Ｐゴシック" charset="0"/>
              </a:rPr>
            </a:br>
            <a:endParaRPr lang="en-US" sz="8000">
              <a:solidFill>
                <a:srgbClr val="FEC60B"/>
              </a:solidFill>
              <a:latin typeface="Frutiger LT 45 Light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697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>
                <a:solidFill>
                  <a:srgbClr val="8B3535"/>
                </a:solidFill>
                <a:latin typeface="Arial" charset="0"/>
                <a:ea typeface="ＭＳ Ｐゴシック" charset="0"/>
                <a:cs typeface="Arial" charset="0"/>
              </a:rPr>
              <a:t>What must a district or school do?</a:t>
            </a:r>
          </a:p>
        </p:txBody>
      </p:sp>
      <p:sp>
        <p:nvSpPr>
          <p:cNvPr id="80898" name="Content Placeholder 3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Develop a common language of teaching.</a:t>
            </a:r>
          </a:p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Provide opportunities for focused feedback and practice.</a:t>
            </a:r>
          </a:p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Provide opportunities for observing and discussing effective teaching.</a:t>
            </a:r>
          </a:p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Require individual teacher growth and development plans on a yearly basis.</a:t>
            </a:r>
          </a:p>
        </p:txBody>
      </p:sp>
    </p:spTree>
    <p:extLst>
      <p:ext uri="{BB962C8B-B14F-4D97-AF65-F5344CB8AC3E}">
        <p14:creationId xmlns:p14="http://schemas.microsoft.com/office/powerpoint/2010/main" val="331198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>
                <a:solidFill>
                  <a:srgbClr val="8B3535"/>
                </a:solidFill>
                <a:latin typeface="Arial" charset="0"/>
                <a:ea typeface="ＭＳ Ｐゴシック" charset="0"/>
                <a:cs typeface="Arial" charset="0"/>
              </a:rPr>
              <a:t>A Hierarchy of Data Types</a:t>
            </a:r>
          </a:p>
        </p:txBody>
      </p:sp>
      <p:sp>
        <p:nvSpPr>
          <p:cNvPr id="48130" name="Content Placeholder 4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>
                <a:solidFill>
                  <a:srgbClr val="4F7A20"/>
                </a:solidFill>
                <a:latin typeface="Arial" charset="0"/>
                <a:ea typeface="ＭＳ Ｐゴシック" charset="0"/>
                <a:cs typeface="Arial" charset="0"/>
              </a:rPr>
              <a:t>Teacher self-perception data</a:t>
            </a:r>
          </a:p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Teacher self-observation data</a:t>
            </a:r>
          </a:p>
          <a:p>
            <a:pPr eaLnBrk="1" hangingPunct="1"/>
            <a:r>
              <a:rPr lang="en-US" sz="28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Observation data from peers, instructional coaches, supervisors</a:t>
            </a:r>
          </a:p>
        </p:txBody>
      </p:sp>
    </p:spTree>
    <p:extLst>
      <p:ext uri="{BB962C8B-B14F-4D97-AF65-F5344CB8AC3E}">
        <p14:creationId xmlns:p14="http://schemas.microsoft.com/office/powerpoint/2010/main" val="3440584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40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/>
            </a:r>
            <a:br>
              <a:rPr lang="en-US" sz="40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</a:br>
            <a:r>
              <a:rPr lang="en-US" sz="4000">
                <a:solidFill>
                  <a:srgbClr val="002060"/>
                </a:solidFill>
                <a:latin typeface="Arial" charset="0"/>
                <a:ea typeface="ＭＳ Ｐゴシック" charset="0"/>
                <a:cs typeface="Arial" charset="0"/>
              </a:rPr>
              <a:t>Teachers score themselves on a rubric or scale for the various components of the model.</a:t>
            </a:r>
          </a:p>
        </p:txBody>
      </p:sp>
    </p:spTree>
    <p:extLst>
      <p:ext uri="{BB962C8B-B14F-4D97-AF65-F5344CB8AC3E}">
        <p14:creationId xmlns:p14="http://schemas.microsoft.com/office/powerpoint/2010/main" val="8115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Mindset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the same as teacher evaluation</a:t>
            </a:r>
          </a:p>
          <a:p>
            <a:r>
              <a:rPr lang="en-US" dirty="0" smtClean="0"/>
              <a:t>This is about reflection and working to improve.</a:t>
            </a:r>
          </a:p>
          <a:p>
            <a:r>
              <a:rPr lang="en-US" dirty="0" smtClean="0"/>
              <a:t>Nobody gets all 3s and 4s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37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533400"/>
          <a:ext cx="83058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12642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Innovating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8B353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Applying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8B353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Developing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8B353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Beginning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8B353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B3535"/>
                          </a:solidFill>
                        </a:rPr>
                        <a:t>Not</a:t>
                      </a:r>
                      <a:r>
                        <a:rPr lang="en-US" baseline="0" dirty="0" smtClean="0">
                          <a:solidFill>
                            <a:srgbClr val="8B3535"/>
                          </a:solidFill>
                        </a:rPr>
                        <a:t> Using</a:t>
                      </a:r>
                    </a:p>
                    <a:p>
                      <a:pPr algn="ctr"/>
                      <a:r>
                        <a:rPr lang="en-US" baseline="0" dirty="0" smtClean="0">
                          <a:solidFill>
                            <a:srgbClr val="8B3535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8B3535"/>
                        </a:solidFill>
                      </a:endParaRPr>
                    </a:p>
                  </a:txBody>
                  <a:tcPr/>
                </a:tc>
              </a:tr>
              <a:tr h="429837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New strategies are created to meet needs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of specific students or class as a whole.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Strategy is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used and monitored to see if it has desired effect.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Strategy is used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but in a mechanistic way.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Strategy is used but pieces are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missing.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Strategy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 is called for, but not used.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47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to Learning a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Cognitive </a:t>
            </a:r>
          </a:p>
          <a:p>
            <a:r>
              <a:rPr lang="en-US" dirty="0" smtClean="0"/>
              <a:t>Shaping</a:t>
            </a:r>
          </a:p>
          <a:p>
            <a:r>
              <a:rPr lang="en-US" dirty="0" smtClean="0"/>
              <a:t>Autonomous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31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is made aware and gathers information about the strategy.</a:t>
            </a:r>
          </a:p>
          <a:p>
            <a:r>
              <a:rPr lang="en-US" dirty="0" smtClean="0"/>
              <a:t>May observe or read about the execution</a:t>
            </a:r>
          </a:p>
          <a:p>
            <a:r>
              <a:rPr lang="en-US" dirty="0" smtClean="0"/>
              <a:t>Corresponds to Not Using (0), and move to Beginning (1) as awareness grows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724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begins to use the strategy.</a:t>
            </a:r>
          </a:p>
          <a:p>
            <a:r>
              <a:rPr lang="en-US" dirty="0" smtClean="0"/>
              <a:t>May contain significant errors, but improves through deliberate practice</a:t>
            </a:r>
          </a:p>
          <a:p>
            <a:r>
              <a:rPr lang="en-US" dirty="0" smtClean="0"/>
              <a:t>Corresponds to Beginning (1) with omissions or errors and to Developing (2) with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393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 performs the strategy with ease and fluency.</a:t>
            </a:r>
          </a:p>
          <a:p>
            <a:r>
              <a:rPr lang="en-US" dirty="0" smtClean="0"/>
              <a:t>Focus is on the strategy’s effect on student learning and adaptations are made to fit situations or students</a:t>
            </a:r>
          </a:p>
          <a:p>
            <a:r>
              <a:rPr lang="en-US" dirty="0" smtClean="0"/>
              <a:t>Corresponds to Applying (3) and Innovating (4)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100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Becoming a Reflective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1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table 3.2 on page 38</a:t>
            </a:r>
          </a:p>
          <a:p>
            <a:r>
              <a:rPr lang="en-US" dirty="0" smtClean="0"/>
              <a:t>What are the major differences between a rating of 2 (Developing) and 3 (Applying) on the scale provided?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6092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 to Appendix B beginning on page 185.</a:t>
            </a:r>
          </a:p>
          <a:p>
            <a:r>
              <a:rPr lang="en-US" dirty="0" smtClean="0"/>
              <a:t>Self reflect on each of the elements – keep in mind the scale – particularly the difference between (2) Developing and (3) Applying.</a:t>
            </a:r>
          </a:p>
          <a:p>
            <a:r>
              <a:rPr lang="en-US" dirty="0" smtClean="0"/>
              <a:t>Make sure to review the teacher and student evidence.</a:t>
            </a:r>
          </a:p>
          <a:p>
            <a:r>
              <a:rPr lang="en-US" dirty="0" smtClean="0"/>
              <a:t>Submit your ratings on the </a:t>
            </a:r>
            <a:r>
              <a:rPr lang="en-US" dirty="0" err="1" smtClean="0"/>
              <a:t>google</a:t>
            </a:r>
            <a:r>
              <a:rPr lang="en-US" dirty="0" smtClean="0"/>
              <a:t> form.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082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0400" y="2325688"/>
            <a:ext cx="3352800" cy="701675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Learning Goals and Feedback</a:t>
            </a: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9400" y="1905000"/>
            <a:ext cx="3962400" cy="461665"/>
          </a:xfrm>
          <a:prstGeom prst="rect">
            <a:avLst/>
          </a:prstGeom>
          <a:solidFill>
            <a:srgbClr val="0099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INVOLVES ROUTINES</a:t>
            </a:r>
          </a:p>
        </p:txBody>
      </p:sp>
      <p:sp>
        <p:nvSpPr>
          <p:cNvPr id="80909" name="TextBox 14"/>
          <p:cNvSpPr txBox="1">
            <a:spLocks noChangeArrowheads="1"/>
          </p:cNvSpPr>
          <p:nvPr/>
        </p:nvSpPr>
        <p:spPr bwMode="auto">
          <a:xfrm>
            <a:off x="3124200" y="304800"/>
            <a:ext cx="3200400" cy="8604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ENACTED ON THE SPOT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355726" y="1143000"/>
            <a:ext cx="6661149" cy="5056188"/>
            <a:chOff x="1051690" y="1828759"/>
            <a:chExt cx="6660383" cy="5056844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1067562" y="1828759"/>
              <a:ext cx="6628638" cy="396926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Student Engagement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67562" y="6488677"/>
              <a:ext cx="6628638" cy="396926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High Expectations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 rot="16200000">
              <a:off x="-1188612" y="4111929"/>
              <a:ext cx="4877433" cy="396829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    </a:t>
              </a: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Teacher/Student Relationships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5400000">
              <a:off x="5190052" y="4335001"/>
              <a:ext cx="4647214" cy="39682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Adherence to Rules and Procedures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38800" y="4546600"/>
            <a:ext cx="1524000" cy="8255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Generating/ Testing Hypotheses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2400" y="4572000"/>
            <a:ext cx="1371600" cy="91598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800">
                <a:latin typeface="Calibri" charset="0"/>
                <a:ea typeface="ＭＳ Ｐゴシック" charset="-128"/>
                <a:cs typeface="ＭＳ Ｐゴシック" charset="-128"/>
              </a:rPr>
              <a:t>Practicing and Deepening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8800" y="4495800"/>
            <a:ext cx="1828800" cy="58102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Interacting With New Knowledge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10200" y="41148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19600" y="41910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2971800" y="3962400"/>
            <a:ext cx="13716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743200" y="3284538"/>
            <a:ext cx="4038600" cy="923330"/>
          </a:xfrm>
          <a:prstGeom prst="rect">
            <a:avLst/>
          </a:prstGeom>
          <a:solidFill>
            <a:srgbClr val="0000FF"/>
          </a:solidFill>
          <a:ln w="28575">
            <a:solidFill>
              <a:schemeClr val="tx1"/>
            </a:solidFill>
            <a:prstDash val="soli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ADDRESSES CONTENT IN SPECIFIC </a:t>
            </a:r>
            <a:r>
              <a:rPr lang="en-US" b="1" dirty="0" smtClean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WAYS</a:t>
            </a:r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1537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>
                <a:latin typeface="Frutiger LT 45 Light" charset="0"/>
                <a:ea typeface="ＭＳ Ｐゴシック" charset="0"/>
              </a:rPr>
              <a:t>Research &amp; Theory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12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Things Associated with Reflective Teaching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990600"/>
            <a:ext cx="9296400" cy="4525963"/>
          </a:xfrm>
        </p:spPr>
        <p:txBody>
          <a:bodyPr>
            <a:normAutofit lnSpcReduction="10000"/>
          </a:bodyPr>
          <a:lstStyle/>
          <a:p>
            <a:pPr algn="ctr"/>
            <a:endParaRPr lang="en-US" dirty="0" smtClean="0"/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3366FF"/>
                </a:solidFill>
              </a:rPr>
              <a:t>Instructional Framework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3366FF"/>
                </a:solidFill>
              </a:rPr>
              <a:t>Deliberate Practice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3366FF"/>
                </a:solidFill>
              </a:rPr>
              <a:t>Focused Feedback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3366FF"/>
                </a:solidFill>
              </a:rPr>
              <a:t>Goal Setting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rgbClr val="3366FF"/>
                </a:solidFill>
              </a:rPr>
              <a:t>Observations</a:t>
            </a:r>
            <a:endParaRPr lang="en-US" sz="4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32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sz="3600" dirty="0">
                <a:latin typeface="Frutiger LT 45 Light" charset="0"/>
                <a:ea typeface="ＭＳ Ｐゴシック" charset="0"/>
              </a:rPr>
              <a:t>Reflective Practice is Recognized as Important in a Variety of Fields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295400"/>
            <a:ext cx="86868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Frutiger LT 45 Light" charset="0"/>
                <a:ea typeface="ＭＳ Ｐゴシック" charset="0"/>
              </a:rPr>
              <a:t>Attorneys</a:t>
            </a:r>
          </a:p>
          <a:p>
            <a:r>
              <a:rPr lang="en-US" dirty="0">
                <a:latin typeface="Frutiger LT 45 Light" charset="0"/>
                <a:ea typeface="ＭＳ Ｐゴシック" charset="0"/>
              </a:rPr>
              <a:t>Doctors, Nurses</a:t>
            </a:r>
          </a:p>
          <a:p>
            <a:r>
              <a:rPr lang="en-US" dirty="0">
                <a:latin typeface="Frutiger LT 45 Light" charset="0"/>
                <a:ea typeface="ＭＳ Ｐゴシック" charset="0"/>
              </a:rPr>
              <a:t>Teachers</a:t>
            </a:r>
          </a:p>
          <a:p>
            <a:r>
              <a:rPr lang="en-US" dirty="0">
                <a:latin typeface="Frutiger LT 45 Light" charset="0"/>
                <a:ea typeface="ＭＳ Ｐゴシック" charset="0"/>
              </a:rPr>
              <a:t>Architects</a:t>
            </a:r>
          </a:p>
          <a:p>
            <a:r>
              <a:rPr lang="en-US" dirty="0" smtClean="0">
                <a:latin typeface="Frutiger LT 45 Light" charset="0"/>
                <a:ea typeface="ＭＳ Ｐゴシック" charset="0"/>
              </a:rPr>
              <a:t>Engineers</a:t>
            </a:r>
          </a:p>
          <a:p>
            <a:r>
              <a:rPr lang="en-US" dirty="0" smtClean="0">
                <a:latin typeface="Frutiger LT 45 Light" charset="0"/>
                <a:ea typeface="ＭＳ Ｐゴシック" charset="0"/>
              </a:rPr>
              <a:t>Mechanics</a:t>
            </a:r>
            <a:endParaRPr lang="en-US" dirty="0">
              <a:latin typeface="Frutiger LT 45 Light" charset="0"/>
              <a:ea typeface="ＭＳ Ｐゴシック" charset="0"/>
            </a:endParaRPr>
          </a:p>
          <a:p>
            <a:r>
              <a:rPr lang="en-US" dirty="0">
                <a:latin typeface="Frutiger LT 45 Light" charset="0"/>
                <a:ea typeface="ＭＳ Ｐゴシック" charset="0"/>
              </a:rPr>
              <a:t>Others?</a:t>
            </a:r>
          </a:p>
          <a:p>
            <a:endParaRPr lang="en-US" dirty="0">
              <a:latin typeface="Frutiger LT 45 Light" charset="0"/>
              <a:ea typeface="ＭＳ Ｐゴシック" charset="0"/>
            </a:endParaRPr>
          </a:p>
          <a:p>
            <a:endParaRPr lang="en-US" dirty="0">
              <a:latin typeface="Frutiger LT 45 Light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6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 bwMode="auto">
          <a:xfrm>
            <a:off x="0" y="2444750"/>
            <a:ext cx="9144000" cy="2209800"/>
          </a:xfrm>
          <a:solidFill>
            <a:srgbClr val="00000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Effective teachers are made,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not born.</a:t>
            </a:r>
            <a: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</a:br>
            <a:endParaRPr lang="en-US">
              <a:solidFill>
                <a:srgbClr val="F8FF80"/>
              </a:solidFill>
              <a:latin typeface="Frutiger LT 45 Light" charset="0"/>
              <a:ea typeface="ＭＳ Ｐゴシック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8925" y="463550"/>
            <a:ext cx="3678238" cy="13239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>
                <a:solidFill>
                  <a:srgbClr val="000000"/>
                </a:solidFill>
              </a:rPr>
              <a:t>Do you agree or disagree?</a:t>
            </a: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095500" y="463550"/>
            <a:ext cx="6708775" cy="5975350"/>
            <a:chOff x="2094764" y="463390"/>
            <a:chExt cx="6708963" cy="5976059"/>
          </a:xfrm>
        </p:grpSpPr>
        <p:sp>
          <p:nvSpPr>
            <p:cNvPr id="40965" name="TextBox 3"/>
            <p:cNvSpPr txBox="1">
              <a:spLocks noChangeArrowheads="1"/>
            </p:cNvSpPr>
            <p:nvPr/>
          </p:nvSpPr>
          <p:spPr bwMode="auto">
            <a:xfrm>
              <a:off x="4964763" y="463390"/>
              <a:ext cx="3838964" cy="1323439"/>
            </a:xfrm>
            <a:prstGeom prst="rect">
              <a:avLst/>
            </a:pr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>
                  <a:solidFill>
                    <a:srgbClr val="000000"/>
                  </a:solidFill>
                </a:rPr>
                <a:t>What’s the role of talent?</a:t>
              </a:r>
            </a:p>
          </p:txBody>
        </p:sp>
        <p:sp>
          <p:nvSpPr>
            <p:cNvPr id="40966" name="TextBox 4"/>
            <p:cNvSpPr txBox="1">
              <a:spLocks noChangeArrowheads="1"/>
            </p:cNvSpPr>
            <p:nvPr/>
          </p:nvSpPr>
          <p:spPr bwMode="auto">
            <a:xfrm>
              <a:off x="2094764" y="5116010"/>
              <a:ext cx="4771057" cy="1323439"/>
            </a:xfrm>
            <a:prstGeom prst="rect">
              <a:avLst/>
            </a:prstGeom>
            <a:solidFill>
              <a:srgbClr val="F790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4000">
                  <a:solidFill>
                    <a:srgbClr val="000000"/>
                  </a:solidFill>
                </a:rPr>
                <a:t>What’s the role of deliberate practice?</a:t>
              </a:r>
            </a:p>
          </p:txBody>
        </p:sp>
      </p:grpSp>
      <p:pic>
        <p:nvPicPr>
          <p:cNvPr id="4096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6219825"/>
            <a:ext cx="741362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706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>
          <a:xfrm>
            <a:off x="0" y="2444750"/>
            <a:ext cx="9144000" cy="3422650"/>
          </a:xfrm>
          <a:solidFill>
            <a:srgbClr val="00000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>
                <a:solidFill>
                  <a:srgbClr val="F8FF80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Most people are satisfied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with competence, and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never strive for expertise.</a:t>
            </a:r>
            <a:r>
              <a:rPr lang="en-US">
                <a:solidFill>
                  <a:schemeClr val="accent2"/>
                </a:solidFill>
                <a:latin typeface="Frutiger LT 45 Light" charset="0"/>
                <a:ea typeface="ＭＳ Ｐゴシック" charset="0"/>
              </a:rPr>
              <a:t/>
            </a:r>
            <a:br>
              <a:rPr lang="en-US">
                <a:solidFill>
                  <a:schemeClr val="accent2"/>
                </a:solidFill>
                <a:latin typeface="Frutiger LT 45 Light" charset="0"/>
                <a:ea typeface="ＭＳ Ｐゴシック" charset="0"/>
              </a:rPr>
            </a:br>
            <a:endParaRPr lang="en-US">
              <a:solidFill>
                <a:srgbClr val="F8FF80"/>
              </a:solidFill>
              <a:latin typeface="Frutiger LT 45 Light" charset="0"/>
              <a:ea typeface="ＭＳ Ｐゴシック" charset="0"/>
            </a:endParaRPr>
          </a:p>
        </p:txBody>
      </p:sp>
      <p:sp>
        <p:nvSpPr>
          <p:cNvPr id="43010" name="TextBox 2"/>
          <p:cNvSpPr txBox="1">
            <a:spLocks noChangeArrowheads="1"/>
          </p:cNvSpPr>
          <p:nvPr/>
        </p:nvSpPr>
        <p:spPr bwMode="auto">
          <a:xfrm>
            <a:off x="519113" y="531813"/>
            <a:ext cx="4173537" cy="1322387"/>
          </a:xfrm>
          <a:prstGeom prst="rect">
            <a:avLst/>
          </a:prstGeom>
          <a:solidFill>
            <a:srgbClr val="F790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4000">
                <a:solidFill>
                  <a:srgbClr val="000000"/>
                </a:solidFill>
              </a:rPr>
              <a:t>Do you agree    or disagree?</a:t>
            </a:r>
          </a:p>
        </p:txBody>
      </p:sp>
      <p:pic>
        <p:nvPicPr>
          <p:cNvPr id="4301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563" y="6219825"/>
            <a:ext cx="739775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38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xfrm>
            <a:off x="0" y="292100"/>
            <a:ext cx="9144000" cy="3441700"/>
          </a:xfrm>
          <a:solidFill>
            <a:srgbClr val="000000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	Even small increments in 		teacher effectiveness can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	have a positive effect on </a:t>
            </a:r>
            <a:b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</a:br>
            <a:r>
              <a:rPr lang="en-US">
                <a:solidFill>
                  <a:srgbClr val="FFFFFF"/>
                </a:solidFill>
                <a:latin typeface="Frutiger LT 45 Light" charset="0"/>
                <a:ea typeface="ＭＳ Ｐゴシック" charset="0"/>
              </a:rPr>
              <a:t>	student achievement.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30950" y="4237038"/>
            <a:ext cx="2800350" cy="1816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>
                <a:solidFill>
                  <a:srgbClr val="FFFFFF"/>
                </a:solidFill>
              </a:rPr>
              <a:t>an 8% average  improvement in student achievement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0" y="4305300"/>
            <a:ext cx="6108700" cy="2419350"/>
            <a:chOff x="-1" y="4304620"/>
            <a:chExt cx="6109349" cy="2420585"/>
          </a:xfrm>
        </p:grpSpPr>
        <p:sp>
          <p:nvSpPr>
            <p:cNvPr id="47108" name="TextBox 2"/>
            <p:cNvSpPr txBox="1">
              <a:spLocks noChangeArrowheads="1"/>
            </p:cNvSpPr>
            <p:nvPr/>
          </p:nvSpPr>
          <p:spPr bwMode="auto">
            <a:xfrm>
              <a:off x="-1" y="4326155"/>
              <a:ext cx="3449053" cy="17235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eaLnBrk="1" hangingPunct="1"/>
              <a:endParaRPr lang="en-US" sz="800"/>
            </a:p>
            <a:p>
              <a:pPr algn="ctr" eaLnBrk="1" hangingPunct="1"/>
              <a:r>
                <a:rPr lang="en-US" sz="3000">
                  <a:solidFill>
                    <a:srgbClr val="FFFFFF"/>
                  </a:solidFill>
                </a:rPr>
                <a:t>a 2% improvement in teaching skillful-ness per year</a:t>
              </a:r>
              <a:endParaRPr lang="en-US" sz="800">
                <a:solidFill>
                  <a:srgbClr val="FFFFFF"/>
                </a:solidFill>
              </a:endParaRPr>
            </a:p>
            <a:p>
              <a:pPr algn="ctr" eaLnBrk="1" hangingPunct="1"/>
              <a:endParaRPr lang="en-US" sz="800">
                <a:solidFill>
                  <a:srgbClr val="FEC60B"/>
                </a:solidFill>
              </a:endParaRPr>
            </a:p>
          </p:txBody>
        </p:sp>
        <p:sp>
          <p:nvSpPr>
            <p:cNvPr id="47109" name="TextBox 3"/>
            <p:cNvSpPr txBox="1">
              <a:spLocks noChangeArrowheads="1"/>
            </p:cNvSpPr>
            <p:nvPr/>
          </p:nvSpPr>
          <p:spPr bwMode="auto">
            <a:xfrm>
              <a:off x="4283076" y="4304620"/>
              <a:ext cx="1360666" cy="17081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3000"/>
                <a:t> </a:t>
              </a:r>
              <a:endParaRPr lang="en-US" sz="1500"/>
            </a:p>
            <a:p>
              <a:pPr algn="ctr" eaLnBrk="1" hangingPunct="1"/>
              <a:r>
                <a:rPr lang="en-US" sz="3000">
                  <a:solidFill>
                    <a:srgbClr val="FFFFFF"/>
                  </a:solidFill>
                </a:rPr>
                <a:t>10 years</a:t>
              </a:r>
            </a:p>
            <a:p>
              <a:pPr eaLnBrk="1" hangingPunct="1"/>
              <a:endParaRPr lang="en-US" sz="1500"/>
            </a:p>
          </p:txBody>
        </p:sp>
        <p:sp>
          <p:nvSpPr>
            <p:cNvPr id="47110" name="TextBox 5"/>
            <p:cNvSpPr txBox="1">
              <a:spLocks noChangeArrowheads="1"/>
            </p:cNvSpPr>
            <p:nvPr/>
          </p:nvSpPr>
          <p:spPr bwMode="auto">
            <a:xfrm>
              <a:off x="5643732" y="4598756"/>
              <a:ext cx="465616" cy="193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6000"/>
                <a:t>=</a:t>
              </a:r>
            </a:p>
          </p:txBody>
        </p:sp>
        <p:sp>
          <p:nvSpPr>
            <p:cNvPr id="47111" name="TextBox 6"/>
            <p:cNvSpPr txBox="1">
              <a:spLocks noChangeArrowheads="1"/>
            </p:cNvSpPr>
            <p:nvPr/>
          </p:nvSpPr>
          <p:spPr bwMode="auto">
            <a:xfrm>
              <a:off x="3582744" y="4478436"/>
              <a:ext cx="473076" cy="2246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Frutiger LT 45 Ligh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7000"/>
                <a:t>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28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897</Words>
  <Application>Microsoft Macintosh PowerPoint</Application>
  <PresentationFormat>On-screen Show (4:3)</PresentationFormat>
  <Paragraphs>126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Centennial Public Schools Instructional Implementation</vt:lpstr>
      <vt:lpstr>Becoming a Reflective Teacher</vt:lpstr>
      <vt:lpstr>PowerPoint Presentation</vt:lpstr>
      <vt:lpstr>Research &amp; Theory</vt:lpstr>
      <vt:lpstr>Things Associated with Reflective Teaching </vt:lpstr>
      <vt:lpstr>Reflective Practice is Recognized as Important in a Variety of Fields</vt:lpstr>
      <vt:lpstr> Effective teachers are made,  not born. </vt:lpstr>
      <vt:lpstr> Most people are satisfied  with competence, and  never strive for expertise. </vt:lpstr>
      <vt:lpstr> Even small increments in   teacher effectiveness can   have a positive effect on   student achievement.</vt:lpstr>
      <vt:lpstr>   “…it is reasonable to expect   all teachers to increase their  expertise from year to year.”   </vt:lpstr>
      <vt:lpstr>What must a district or school do?</vt:lpstr>
      <vt:lpstr>A Hierarchy of Data Types</vt:lpstr>
      <vt:lpstr> Teachers score themselves on a rubric or scale for the various components of the model.</vt:lpstr>
      <vt:lpstr>Growth Mindset</vt:lpstr>
      <vt:lpstr>PowerPoint Presentation</vt:lpstr>
      <vt:lpstr>Stages to Learning a Strategy</vt:lpstr>
      <vt:lpstr>Cognitive</vt:lpstr>
      <vt:lpstr>Shaping</vt:lpstr>
      <vt:lpstr>Autonomous</vt:lpstr>
      <vt:lpstr>Discuss</vt:lpstr>
      <vt:lpstr>Self Audit</vt:lpstr>
    </vt:vector>
  </TitlesOfParts>
  <Company>Marzano Research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Becoming a Reflective Teacher</dc:title>
  <dc:creator>Tammy Heflebower</dc:creator>
  <cp:lastModifiedBy>Toby Boss</cp:lastModifiedBy>
  <cp:revision>8</cp:revision>
  <dcterms:created xsi:type="dcterms:W3CDTF">2012-04-19T11:36:43Z</dcterms:created>
  <dcterms:modified xsi:type="dcterms:W3CDTF">2013-10-18T16:56:00Z</dcterms:modified>
</cp:coreProperties>
</file>